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27"/>
      <p:bold r:id="rId28"/>
      <p:italic r:id="rId29"/>
      <p:boldItalic r:id="rId30"/>
    </p:embeddedFont>
    <p:embeddedFont>
      <p:font typeface="Montserrat" pitchFamily="2" charset="77"/>
      <p:regular r:id="rId31"/>
      <p:bold r:id="rId32"/>
      <p:italic r:id="rId33"/>
      <p:boldItalic r:id="rId34"/>
    </p:embeddedFont>
    <p:embeddedFont>
      <p:font typeface="Montserrat ExtraBold" panose="020F0502020204030204" pitchFamily="34" charset="0"/>
      <p:bold r:id="rId35"/>
      <p:italic r:id="rId36"/>
      <p:boldItalic r:id="rId37"/>
    </p:embeddedFont>
    <p:embeddedFont>
      <p:font typeface="Montserrat SemiBold" pitchFamily="2" charset="77"/>
      <p:regular r:id="rId38"/>
      <p:bold r:id="rId39"/>
      <p:italic r:id="rId40"/>
      <p:boldItalic r:id="rId41"/>
    </p:embeddedFont>
    <p:embeddedFont>
      <p:font typeface="Rockwell" panose="02060603020205020403" pitchFamily="18" charset="77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952">
          <p15:clr>
            <a:srgbClr val="747775"/>
          </p15:clr>
        </p15:guide>
        <p15:guide id="2" pos="382">
          <p15:clr>
            <a:srgbClr val="747775"/>
          </p15:clr>
        </p15:guide>
        <p15:guide id="3" orient="horz" pos="592">
          <p15:clr>
            <a:srgbClr val="747775"/>
          </p15:clr>
        </p15:guide>
        <p15:guide id="4" orient="horz" pos="936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pos="2952"/>
        <p:guide pos="382"/>
        <p:guide orient="horz" pos="592"/>
        <p:guide orient="horz" pos="9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26922088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g32692208856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7999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5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20acaaf0f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" name="Google Shape;146;g320acaaf0f4_0_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1c0f39bbe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" name="Google Shape;152;g31c0f39bbee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034ee9a6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" name="Google Shape;158;g3034ee9a6fc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28b7e64db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" name="Google Shape;170;g328b7e64dbf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2455c0a23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Google Shape;178;g32455c0a23e_0_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2455c0a23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g32455c0a23e_0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2455c0a23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Google Shape;198;g32455c0a23e_0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2455c0a23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" name="Google Shape;207;g32455c0a23e_0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28b7e64db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g328b7e64dbf_0_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034fe7072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g3034fe7072e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20acaaf0f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20acaaf0f4_0_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28b7e64db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" name="Google Shape;232;g328b7e64dbf_0_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20acaaf0f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Google Shape;239;g320acaaf0f4_0_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2aa6cfe24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6" name="Google Shape;246;g32aa6cfe241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16c4df764f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0" name="Google Shape;260;g316c4df764f_1_1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0acaaf0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0acaaf0f4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1b7442b752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" name="Google Shape;93;g31b7442b752_0_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-"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1b7442b75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Google Shape;101;g31b7442b752_0_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1b7442b75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" name="Google Shape;110;g31b7442b752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f18573dd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8" name="Google Shape;118;g31f18573dd0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0acaaf0f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" name="Google Shape;124;g320acaaf0f4_0_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1b7442b752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" name="Google Shape;132;g31b7442b752_0_1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lue Background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body" idx="1"/>
          </p:nvPr>
        </p:nvSpPr>
        <p:spPr>
          <a:xfrm>
            <a:off x="2444303" y="3475830"/>
            <a:ext cx="4166400" cy="2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>
            <a:lvl1pPr marL="457200" marR="0" lvl="0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"/>
              <a:buChar char="•"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2"/>
          </p:nvPr>
        </p:nvSpPr>
        <p:spPr>
          <a:xfrm>
            <a:off x="1179867" y="1798325"/>
            <a:ext cx="6784200" cy="10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Montserrat ExtraBold"/>
              <a:buNone/>
              <a:defRPr sz="41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marR="0" lvl="1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line Top, Blank Center">
  <p:cSld name="Headline Top, Blank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" descr="SAISD Blu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654" y="4578500"/>
            <a:ext cx="668619" cy="46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3"/>
          <p:cNvCxnSpPr/>
          <p:nvPr/>
        </p:nvCxnSpPr>
        <p:spPr>
          <a:xfrm>
            <a:off x="200025" y="4945927"/>
            <a:ext cx="7930800" cy="0"/>
          </a:xfrm>
          <a:prstGeom prst="straightConnector1">
            <a:avLst/>
          </a:prstGeom>
          <a:noFill/>
          <a:ln w="63500" cap="flat" cmpd="sng">
            <a:solidFill>
              <a:srgbClr val="25366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6" name="Google Shape;26;p3"/>
          <p:cNvSpPr/>
          <p:nvPr/>
        </p:nvSpPr>
        <p:spPr>
          <a:xfrm>
            <a:off x="-5921" y="-685"/>
            <a:ext cx="1071900" cy="119100"/>
          </a:xfrm>
          <a:prstGeom prst="rect">
            <a:avLst/>
          </a:prstGeom>
          <a:solidFill>
            <a:srgbClr val="25366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1059564" y="-685"/>
            <a:ext cx="1071900" cy="119100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8" name="Google Shape;28;p3"/>
          <p:cNvCxnSpPr/>
          <p:nvPr/>
        </p:nvCxnSpPr>
        <p:spPr>
          <a:xfrm>
            <a:off x="606585" y="719263"/>
            <a:ext cx="7930800" cy="0"/>
          </a:xfrm>
          <a:prstGeom prst="straightConnector1">
            <a:avLst/>
          </a:prstGeom>
          <a:noFill/>
          <a:ln w="25400" cap="flat" cmpd="sng">
            <a:solidFill>
              <a:srgbClr val="FBCE2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  <a:defRPr sz="2300" b="1" i="1" u="none" strike="noStrike" cap="non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line Top, Bullets">
  <p:cSld name="Headline Top, Bulle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4" descr="SAISD Blu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654" y="4578500"/>
            <a:ext cx="668619" cy="46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32;p4"/>
          <p:cNvCxnSpPr/>
          <p:nvPr/>
        </p:nvCxnSpPr>
        <p:spPr>
          <a:xfrm>
            <a:off x="200025" y="4945927"/>
            <a:ext cx="7930800" cy="0"/>
          </a:xfrm>
          <a:prstGeom prst="straightConnector1">
            <a:avLst/>
          </a:prstGeom>
          <a:noFill/>
          <a:ln w="63500" cap="flat" cmpd="sng">
            <a:solidFill>
              <a:srgbClr val="25366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3" name="Google Shape;33;p4"/>
          <p:cNvSpPr/>
          <p:nvPr/>
        </p:nvSpPr>
        <p:spPr>
          <a:xfrm>
            <a:off x="-5921" y="-685"/>
            <a:ext cx="1071900" cy="119100"/>
          </a:xfrm>
          <a:prstGeom prst="rect">
            <a:avLst/>
          </a:prstGeom>
          <a:solidFill>
            <a:srgbClr val="25366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1059564" y="-685"/>
            <a:ext cx="1071900" cy="119100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5" name="Google Shape;35;p4"/>
          <p:cNvCxnSpPr/>
          <p:nvPr/>
        </p:nvCxnSpPr>
        <p:spPr>
          <a:xfrm>
            <a:off x="606585" y="719263"/>
            <a:ext cx="7930800" cy="0"/>
          </a:xfrm>
          <a:prstGeom prst="straightConnector1">
            <a:avLst/>
          </a:prstGeom>
          <a:noFill/>
          <a:ln w="25400" cap="flat" cmpd="sng">
            <a:solidFill>
              <a:srgbClr val="FBCE2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  <a:defRPr sz="2300" b="1" i="1" u="none" strike="noStrike" cap="non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2"/>
          </p:nvPr>
        </p:nvSpPr>
        <p:spPr>
          <a:xfrm>
            <a:off x="586397" y="1198848"/>
            <a:ext cx="949800" cy="13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>
            <a:lvl1pPr marL="457200" marR="0" lvl="0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"/>
              <a:buChar char="•"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ooter w/Logo">
  <p:cSld name="Footer w/Logo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" descr="SAISD Blu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654" y="4578500"/>
            <a:ext cx="668619" cy="46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Google Shape;40;p5"/>
          <p:cNvCxnSpPr/>
          <p:nvPr/>
        </p:nvCxnSpPr>
        <p:spPr>
          <a:xfrm>
            <a:off x="200025" y="4945927"/>
            <a:ext cx="7930800" cy="0"/>
          </a:xfrm>
          <a:prstGeom prst="straightConnector1">
            <a:avLst/>
          </a:prstGeom>
          <a:noFill/>
          <a:ln w="63500" cap="flat" cmpd="sng">
            <a:solidFill>
              <a:srgbClr val="253667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ckwell"/>
              <a:buNone/>
              <a:defRPr sz="3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Helvetica Neue"/>
              <a:buNone/>
              <a:defRPr sz="15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Helvetica Neue"/>
              <a:buNone/>
              <a:defRPr sz="12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sz="11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sz="11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sz="11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sz="11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sz="11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sz="11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25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1250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marR="0" lvl="0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0" name="Google Shape;50;p8"/>
          <p:cNvCxnSpPr/>
          <p:nvPr/>
        </p:nvCxnSpPr>
        <p:spPr>
          <a:xfrm>
            <a:off x="457200" y="1063229"/>
            <a:ext cx="82296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line Top, Blank Center 2">
  <p:cSld name="TITLE_AND_BODY_2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9" descr="SAISD Blu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3654" y="4578500"/>
            <a:ext cx="668613" cy="46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9"/>
          <p:cNvCxnSpPr/>
          <p:nvPr/>
        </p:nvCxnSpPr>
        <p:spPr>
          <a:xfrm>
            <a:off x="200025" y="4945927"/>
            <a:ext cx="7930800" cy="0"/>
          </a:xfrm>
          <a:prstGeom prst="straightConnector1">
            <a:avLst/>
          </a:prstGeom>
          <a:noFill/>
          <a:ln w="63500" cap="flat" cmpd="sng">
            <a:solidFill>
              <a:srgbClr val="25366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4" name="Google Shape;54;p9"/>
          <p:cNvSpPr/>
          <p:nvPr/>
        </p:nvSpPr>
        <p:spPr>
          <a:xfrm>
            <a:off x="-5921" y="-685"/>
            <a:ext cx="1071900" cy="119100"/>
          </a:xfrm>
          <a:prstGeom prst="rect">
            <a:avLst/>
          </a:prstGeom>
          <a:solidFill>
            <a:srgbClr val="25366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Google Shape;55;p9"/>
          <p:cNvSpPr/>
          <p:nvPr/>
        </p:nvSpPr>
        <p:spPr>
          <a:xfrm>
            <a:off x="1059564" y="-685"/>
            <a:ext cx="1071900" cy="119100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6" name="Google Shape;56;p9"/>
          <p:cNvCxnSpPr/>
          <p:nvPr/>
        </p:nvCxnSpPr>
        <p:spPr>
          <a:xfrm>
            <a:off x="606585" y="719263"/>
            <a:ext cx="7930800" cy="0"/>
          </a:xfrm>
          <a:prstGeom prst="straightConnector1">
            <a:avLst/>
          </a:prstGeom>
          <a:noFill/>
          <a:ln w="25400" cap="flat" cmpd="sng">
            <a:solidFill>
              <a:srgbClr val="FBCE2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  <a:defRPr sz="2300" b="1" i="1" u="none" strike="noStrike" cap="non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sz="1200" b="1" i="0" u="none" strike="noStrike" cap="non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sz="1200" b="1" i="0" u="none" strike="noStrike" cap="non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sz="1200" b="1" i="0" u="none" strike="noStrike" cap="non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sz="1200" b="1" i="0" u="none" strike="noStrike" cap="non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sz="1200" b="1" i="0" u="none" strike="noStrike" cap="non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sz="1200" b="1" i="0" u="none" strike="noStrike" cap="non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sz="1200" b="1" i="0" u="none" strike="noStrike" cap="non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sz="1200" b="1" i="0" u="none" strike="noStrike" cap="non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sz="1200" b="1" i="0" u="none" strike="noStrike" cap="non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19050" y="-9966"/>
            <a:ext cx="9182100" cy="5163300"/>
          </a:xfrm>
          <a:prstGeom prst="rect">
            <a:avLst/>
          </a:prstGeom>
          <a:solidFill>
            <a:srgbClr val="25366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Google Shape;7;p1" descr="Blue Skyline 21.png"/>
          <p:cNvPicPr preferRelativeResize="0"/>
          <p:nvPr/>
        </p:nvPicPr>
        <p:blipFill rotWithShape="1">
          <a:blip r:embed="rId10">
            <a:alphaModFix/>
          </a:blip>
          <a:srcRect b="15625"/>
          <a:stretch/>
        </p:blipFill>
        <p:spPr>
          <a:xfrm>
            <a:off x="2440037" y="4391400"/>
            <a:ext cx="4264000" cy="6913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/>
          <p:nvPr/>
        </p:nvSpPr>
        <p:spPr>
          <a:xfrm>
            <a:off x="1661" y="5072624"/>
            <a:ext cx="9140700" cy="6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7358221" y="4775765"/>
            <a:ext cx="11847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lang="en-US" sz="11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www.saisd.net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 txBox="1"/>
          <p:nvPr/>
        </p:nvSpPr>
        <p:spPr>
          <a:xfrm>
            <a:off x="519353" y="4775765"/>
            <a:ext cx="13044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lang="en-US" sz="1100" b="1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San Antonio ISD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p1"/>
          <p:cNvCxnSpPr/>
          <p:nvPr/>
        </p:nvCxnSpPr>
        <p:spPr>
          <a:xfrm>
            <a:off x="61913" y="4881563"/>
            <a:ext cx="412200" cy="0"/>
          </a:xfrm>
          <a:prstGeom prst="straightConnector1">
            <a:avLst/>
          </a:prstGeom>
          <a:noFill/>
          <a:ln w="63500" cap="flat" cmpd="sng">
            <a:solidFill>
              <a:srgbClr val="FBCE2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2" name="Google Shape;12;p1"/>
          <p:cNvCxnSpPr/>
          <p:nvPr/>
        </p:nvCxnSpPr>
        <p:spPr>
          <a:xfrm>
            <a:off x="1869155" y="4881563"/>
            <a:ext cx="412200" cy="0"/>
          </a:xfrm>
          <a:prstGeom prst="straightConnector1">
            <a:avLst/>
          </a:prstGeom>
          <a:noFill/>
          <a:ln w="63500" cap="flat" cmpd="sng">
            <a:solidFill>
              <a:srgbClr val="FBCE2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3" name="Google Shape;13;p1"/>
          <p:cNvCxnSpPr/>
          <p:nvPr/>
        </p:nvCxnSpPr>
        <p:spPr>
          <a:xfrm>
            <a:off x="6835244" y="4881563"/>
            <a:ext cx="412200" cy="0"/>
          </a:xfrm>
          <a:prstGeom prst="straightConnector1">
            <a:avLst/>
          </a:prstGeom>
          <a:noFill/>
          <a:ln w="63500" cap="flat" cmpd="sng">
            <a:solidFill>
              <a:srgbClr val="FBCE2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4" name="Google Shape;14;p1"/>
          <p:cNvCxnSpPr/>
          <p:nvPr/>
        </p:nvCxnSpPr>
        <p:spPr>
          <a:xfrm>
            <a:off x="8653934" y="4881563"/>
            <a:ext cx="412200" cy="0"/>
          </a:xfrm>
          <a:prstGeom prst="straightConnector1">
            <a:avLst/>
          </a:prstGeom>
          <a:noFill/>
          <a:ln w="63500" cap="flat" cmpd="sng">
            <a:solidFill>
              <a:srgbClr val="FBCE2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5" name="Google Shape;15;p1"/>
          <p:cNvSpPr/>
          <p:nvPr/>
        </p:nvSpPr>
        <p:spPr>
          <a:xfrm>
            <a:off x="1098526" y="1438766"/>
            <a:ext cx="6946800" cy="1758600"/>
          </a:xfrm>
          <a:prstGeom prst="rect">
            <a:avLst/>
          </a:prstGeom>
          <a:noFill/>
          <a:ln w="63500" cap="flat" cmpd="sng">
            <a:solidFill>
              <a:srgbClr val="FBCE2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166688" y="-9139"/>
            <a:ext cx="1094100" cy="826800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" name="Google Shape;17;p1"/>
          <p:cNvCxnSpPr/>
          <p:nvPr/>
        </p:nvCxnSpPr>
        <p:spPr>
          <a:xfrm rot="10800000">
            <a:off x="713666" y="817665"/>
            <a:ext cx="0" cy="1501200"/>
          </a:xfrm>
          <a:prstGeom prst="straightConnector1">
            <a:avLst/>
          </a:prstGeom>
          <a:noFill/>
          <a:ln w="63500" cap="flat" cmpd="sng">
            <a:solidFill>
              <a:srgbClr val="FBCE2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8" name="Google Shape;18;p1"/>
          <p:cNvCxnSpPr/>
          <p:nvPr/>
        </p:nvCxnSpPr>
        <p:spPr>
          <a:xfrm rot="10800000">
            <a:off x="704251" y="2317998"/>
            <a:ext cx="403800" cy="0"/>
          </a:xfrm>
          <a:prstGeom prst="straightConnector1">
            <a:avLst/>
          </a:prstGeom>
          <a:noFill/>
          <a:ln w="63500" cap="flat" cmpd="sng">
            <a:solidFill>
              <a:srgbClr val="FBCE2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9" name="Google Shape;19;p1" descr="SAISD Blu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5413" y="135749"/>
            <a:ext cx="796506" cy="55367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1083775" y="3349950"/>
            <a:ext cx="29088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lang="en-US" sz="1300" b="1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Madison Elementary</a:t>
            </a:r>
            <a:endParaRPr sz="1300" b="1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lang="en-US" sz="1300" b="1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Longfellow Middle School</a:t>
            </a:r>
            <a:endParaRPr sz="1300" b="1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lang="en-US" sz="1300" b="1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Jefferson High School</a:t>
            </a:r>
            <a:endParaRPr sz="13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2"/>
          </p:nvPr>
        </p:nvSpPr>
        <p:spPr>
          <a:xfrm>
            <a:off x="1179867" y="1674950"/>
            <a:ext cx="67842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Montserrat ExtraBold"/>
              <a:buNone/>
            </a:pPr>
            <a:r>
              <a:rPr lang="en-US" sz="3200"/>
              <a:t>Bond 2020</a:t>
            </a:r>
            <a:endParaRPr sz="32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Montserrat ExtraBold"/>
              <a:buNone/>
            </a:pPr>
            <a:r>
              <a:rPr lang="en-US" b="0">
                <a:latin typeface="Montserrat"/>
                <a:ea typeface="Montserrat"/>
                <a:cs typeface="Montserrat"/>
                <a:sym typeface="Montserrat"/>
              </a:rPr>
              <a:t>Community Update</a:t>
            </a:r>
            <a:endParaRPr b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5" name="Google Shape;65;p10"/>
          <p:cNvCxnSpPr/>
          <p:nvPr/>
        </p:nvCxnSpPr>
        <p:spPr>
          <a:xfrm rot="10800000">
            <a:off x="8531300" y="1090725"/>
            <a:ext cx="0" cy="1263900"/>
          </a:xfrm>
          <a:prstGeom prst="straightConnector1">
            <a:avLst/>
          </a:prstGeom>
          <a:noFill/>
          <a:ln w="76200" cap="flat" cmpd="sng">
            <a:solidFill>
              <a:srgbClr val="FBCE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0"/>
          <p:cNvSpPr txBox="1"/>
          <p:nvPr/>
        </p:nvSpPr>
        <p:spPr>
          <a:xfrm>
            <a:off x="7793175" y="-52275"/>
            <a:ext cx="1171200" cy="115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5500" y="23925"/>
            <a:ext cx="1066799" cy="1066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10"/>
          <p:cNvCxnSpPr/>
          <p:nvPr/>
        </p:nvCxnSpPr>
        <p:spPr>
          <a:xfrm rot="10800000">
            <a:off x="1950575" y="2304650"/>
            <a:ext cx="16800" cy="28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10"/>
          <p:cNvCxnSpPr/>
          <p:nvPr/>
        </p:nvCxnSpPr>
        <p:spPr>
          <a:xfrm>
            <a:off x="8040267" y="2330300"/>
            <a:ext cx="462300" cy="0"/>
          </a:xfrm>
          <a:prstGeom prst="straightConnector1">
            <a:avLst/>
          </a:prstGeom>
          <a:noFill/>
          <a:ln w="76200" cap="flat" cmpd="sng">
            <a:solidFill>
              <a:srgbClr val="FBCE2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10"/>
          <p:cNvCxnSpPr/>
          <p:nvPr/>
        </p:nvCxnSpPr>
        <p:spPr>
          <a:xfrm>
            <a:off x="8421267" y="2330300"/>
            <a:ext cx="143700" cy="0"/>
          </a:xfrm>
          <a:prstGeom prst="straightConnector1">
            <a:avLst/>
          </a:prstGeom>
          <a:noFill/>
          <a:ln w="76200" cap="flat" cmpd="sng">
            <a:solidFill>
              <a:srgbClr val="FBCE2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10"/>
          <p:cNvCxnSpPr/>
          <p:nvPr/>
        </p:nvCxnSpPr>
        <p:spPr>
          <a:xfrm rot="10800000" flipH="1">
            <a:off x="682667" y="2328500"/>
            <a:ext cx="401100" cy="1800"/>
          </a:xfrm>
          <a:prstGeom prst="straightConnector1">
            <a:avLst/>
          </a:prstGeom>
          <a:noFill/>
          <a:ln w="76200" cap="flat" cmpd="sng">
            <a:solidFill>
              <a:srgbClr val="FBCE2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" name="Google Shape;72;p10"/>
          <p:cNvCxnSpPr/>
          <p:nvPr/>
        </p:nvCxnSpPr>
        <p:spPr>
          <a:xfrm rot="10800000" flipH="1">
            <a:off x="8025817" y="2330300"/>
            <a:ext cx="401100" cy="1800"/>
          </a:xfrm>
          <a:prstGeom prst="straightConnector1">
            <a:avLst/>
          </a:prstGeom>
          <a:noFill/>
          <a:ln w="76200" cap="flat" cmpd="sng">
            <a:solidFill>
              <a:srgbClr val="FBCE2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" name="Google Shape;73;p10"/>
          <p:cNvSpPr txBox="1">
            <a:spLocks noGrp="1"/>
          </p:cNvSpPr>
          <p:nvPr>
            <p:ph type="body" idx="1"/>
          </p:nvPr>
        </p:nvSpPr>
        <p:spPr>
          <a:xfrm>
            <a:off x="6869075" y="4194025"/>
            <a:ext cx="13890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lang="en-US" sz="1300" b="1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Jan. 23, 2025</a:t>
            </a:r>
            <a:endParaRPr sz="13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/>
              <a:t>Significant HVAC Needs</a:t>
            </a:r>
            <a:endParaRPr/>
          </a:p>
        </p:txBody>
      </p:sp>
      <p:pic>
        <p:nvPicPr>
          <p:cNvPr id="143" name="Google Shape;14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3825" y="786000"/>
            <a:ext cx="5362902" cy="407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Where We Are Today</a:t>
            </a:r>
            <a:endParaRPr/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5669" y="863575"/>
            <a:ext cx="5469431" cy="390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Breakdown of Project Costs</a:t>
            </a:r>
            <a:endParaRPr/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1925" y="787375"/>
            <a:ext cx="4192175" cy="391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/>
          <p:nvPr/>
        </p:nvSpPr>
        <p:spPr>
          <a:xfrm>
            <a:off x="5372100" y="939775"/>
            <a:ext cx="3457500" cy="914400"/>
          </a:xfrm>
          <a:prstGeom prst="rect">
            <a:avLst/>
          </a:prstGeom>
          <a:solidFill>
            <a:srgbClr val="FBCE2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Longfellow MS: Current Project Scope &amp; Budget</a:t>
            </a:r>
            <a:endParaRPr/>
          </a:p>
        </p:txBody>
      </p:sp>
      <p:sp>
        <p:nvSpPr>
          <p:cNvPr id="162" name="Google Shape;162;p22"/>
          <p:cNvSpPr txBox="1"/>
          <p:nvPr/>
        </p:nvSpPr>
        <p:spPr>
          <a:xfrm>
            <a:off x="606475" y="1397325"/>
            <a:ext cx="4765500" cy="27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Scope: </a:t>
            </a:r>
            <a:endParaRPr sz="1500" b="1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Montserrat"/>
              <a:buChar char="●"/>
            </a:pPr>
            <a:r>
              <a:rPr lang="en-US" sz="15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Renovate academic building classrooms, special education, and collaborative spaces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Montserrat"/>
              <a:buChar char="●"/>
            </a:pPr>
            <a:r>
              <a:rPr lang="en-US" sz="15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New athletic building and field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Montserrat"/>
              <a:buChar char="●"/>
            </a:pPr>
            <a:r>
              <a:rPr lang="en-US" sz="15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New outdoor learning spaces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Montserrat"/>
              <a:buChar char="●"/>
            </a:pPr>
            <a:r>
              <a:rPr lang="en-US" sz="15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Renovate the theater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Montserrat"/>
              <a:buChar char="●"/>
            </a:pPr>
            <a:r>
              <a:rPr lang="en-US" sz="15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Convert gym to dance, makerspace, and discovery labs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Font typeface="Montserrat"/>
              <a:buChar char="●"/>
            </a:pPr>
            <a:r>
              <a:rPr lang="en-US" sz="15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Make drainage and culvert improvements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5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636600" y="929325"/>
            <a:ext cx="47355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Total Budget*: $49.6 million</a:t>
            </a:r>
            <a:endParaRPr sz="2200" b="1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739975" y="3978100"/>
            <a:ext cx="47355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*Includes architectural, engineering, surveys, permits, construction costs and FF&amp;E</a:t>
            </a:r>
            <a:endParaRPr sz="1300" b="1" i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5372100" y="1048175"/>
            <a:ext cx="34575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Phase 2 </a:t>
            </a:r>
            <a:endParaRPr sz="210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Project</a:t>
            </a:r>
            <a:endParaRPr sz="210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22"/>
          <p:cNvSpPr/>
          <p:nvPr/>
        </p:nvSpPr>
        <p:spPr>
          <a:xfrm>
            <a:off x="5372100" y="1971775"/>
            <a:ext cx="3457500" cy="9144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 txBox="1"/>
          <p:nvPr/>
        </p:nvSpPr>
        <p:spPr>
          <a:xfrm>
            <a:off x="5372100" y="2080175"/>
            <a:ext cx="34575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Targeted completion: </a:t>
            </a:r>
            <a:endParaRPr sz="2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Spring 2026</a:t>
            </a:r>
            <a:endParaRPr sz="2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Longfellow MS Project Status</a:t>
            </a:r>
            <a:endParaRPr/>
          </a:p>
        </p:txBody>
      </p:sp>
      <p:sp>
        <p:nvSpPr>
          <p:cNvPr id="173" name="Google Shape;173;p23"/>
          <p:cNvSpPr txBox="1"/>
          <p:nvPr/>
        </p:nvSpPr>
        <p:spPr>
          <a:xfrm>
            <a:off x="606475" y="1493225"/>
            <a:ext cx="4079700" cy="30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Academic building: </a:t>
            </a:r>
            <a:r>
              <a:rPr lang="en-US" sz="15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5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Renovation of east and west wings of 2nd and 3rd floors (12 new classrooms); work to be completed in summer 2025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C4587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New gyms: 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Building new gyms and auxiliary gym with new boys’ and girls’ locker rooms and weight room. Completion: summer 2025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C4587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Gym conversion: 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New dance studio, dance locker rooms, discovery labs, and  speech room completed in summer 2025 </a:t>
            </a:r>
            <a:endParaRPr sz="1500" b="1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C4587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Theater renovation: 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Completed in summer 2026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23"/>
          <p:cNvSpPr/>
          <p:nvPr/>
        </p:nvSpPr>
        <p:spPr>
          <a:xfrm>
            <a:off x="606475" y="933850"/>
            <a:ext cx="4020300" cy="388800"/>
          </a:xfrm>
          <a:prstGeom prst="roundRect">
            <a:avLst>
              <a:gd name="adj" fmla="val 16667"/>
            </a:avLst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Overall project: 57% complete</a:t>
            </a:r>
            <a:endParaRPr sz="16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8650" y="1493225"/>
            <a:ext cx="3558927" cy="2669199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Longfellow MS Project Status</a:t>
            </a:r>
            <a:endParaRPr/>
          </a:p>
        </p:txBody>
      </p:sp>
      <p:pic>
        <p:nvPicPr>
          <p:cNvPr id="181" name="Google Shape;18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475" y="939775"/>
            <a:ext cx="3744374" cy="2808276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2" name="Google Shape;18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8750" y="1893550"/>
            <a:ext cx="3744374" cy="2808296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3" name="Google Shape;18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6375" y="939775"/>
            <a:ext cx="2460948" cy="1845727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/>
          <p:nvPr/>
        </p:nvSpPr>
        <p:spPr>
          <a:xfrm>
            <a:off x="5372100" y="939775"/>
            <a:ext cx="3457500" cy="914400"/>
          </a:xfrm>
          <a:prstGeom prst="rect">
            <a:avLst/>
          </a:prstGeom>
          <a:solidFill>
            <a:srgbClr val="FBCE2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Jefferson HS: Current Project Scope &amp; Budget</a:t>
            </a:r>
            <a:endParaRPr/>
          </a:p>
        </p:txBody>
      </p:sp>
      <p:sp>
        <p:nvSpPr>
          <p:cNvPr id="190" name="Google Shape;190;p25"/>
          <p:cNvSpPr txBox="1"/>
          <p:nvPr/>
        </p:nvSpPr>
        <p:spPr>
          <a:xfrm>
            <a:off x="704350" y="1358000"/>
            <a:ext cx="4377000" cy="26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Scope: </a:t>
            </a:r>
            <a:endParaRPr b="1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Restoration of original 1930's building exterior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Repair tennis court fencing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Interior historic restoration of library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Interior historic restoration of auditorium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Interior historic restoration of common spaces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Parking lot improvements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Athletic fields, track, and tennis court improvements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25"/>
          <p:cNvSpPr txBox="1"/>
          <p:nvPr/>
        </p:nvSpPr>
        <p:spPr>
          <a:xfrm>
            <a:off x="636600" y="929325"/>
            <a:ext cx="47355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Total Budget*: $40 million</a:t>
            </a:r>
            <a:endParaRPr sz="2200" b="1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25"/>
          <p:cNvSpPr txBox="1"/>
          <p:nvPr/>
        </p:nvSpPr>
        <p:spPr>
          <a:xfrm>
            <a:off x="5431650" y="3728300"/>
            <a:ext cx="34575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*Includes architectural, engineering, surveys, permits, construction costs and FF&amp;E</a:t>
            </a:r>
            <a:endParaRPr sz="1300" b="1" i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25"/>
          <p:cNvSpPr txBox="1"/>
          <p:nvPr/>
        </p:nvSpPr>
        <p:spPr>
          <a:xfrm>
            <a:off x="5372100" y="1048175"/>
            <a:ext cx="34575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Phase 2 </a:t>
            </a:r>
            <a:endParaRPr sz="210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Project</a:t>
            </a:r>
            <a:endParaRPr sz="210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25"/>
          <p:cNvSpPr/>
          <p:nvPr/>
        </p:nvSpPr>
        <p:spPr>
          <a:xfrm>
            <a:off x="5372100" y="1971775"/>
            <a:ext cx="3457500" cy="9144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5"/>
          <p:cNvSpPr txBox="1"/>
          <p:nvPr/>
        </p:nvSpPr>
        <p:spPr>
          <a:xfrm>
            <a:off x="5372100" y="2080175"/>
            <a:ext cx="34575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Targeted completion: </a:t>
            </a:r>
            <a:endParaRPr sz="2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 2026</a:t>
            </a:r>
            <a:endParaRPr sz="2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Jefferson HS Project Status</a:t>
            </a:r>
            <a:endParaRPr/>
          </a:p>
        </p:txBody>
      </p:sp>
      <p:sp>
        <p:nvSpPr>
          <p:cNvPr id="201" name="Google Shape;201;p26"/>
          <p:cNvSpPr txBox="1"/>
          <p:nvPr/>
        </p:nvSpPr>
        <p:spPr>
          <a:xfrm>
            <a:off x="606475" y="1485900"/>
            <a:ext cx="3718200" cy="3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1930’s building exterior:</a:t>
            </a:r>
            <a:r>
              <a:rPr lang="en-US" sz="15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Existing historic masonry being clean, re-pointed, patched and repaired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C4587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Library restoration:  </a:t>
            </a:r>
            <a:r>
              <a:rPr lang="en-US" sz="1500">
                <a:solidFill>
                  <a:srgbClr val="1C4587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Contractor is </a:t>
            </a:r>
            <a:r>
              <a:rPr lang="en-US" sz="1500">
                <a:solidFill>
                  <a:srgbClr val="333333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preparing for restoration work at the library </a:t>
            </a:r>
            <a:br>
              <a:rPr lang="en-US" sz="1500">
                <a:solidFill>
                  <a:srgbClr val="333333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1500">
              <a:solidFill>
                <a:srgbClr val="333333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C4587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Auditorium restoration:</a:t>
            </a:r>
            <a:r>
              <a:rPr lang="en-US" sz="1500">
                <a:solidFill>
                  <a:srgbClr val="333333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 In the process removing select historic elements for off-site restoration and abatement </a:t>
            </a:r>
            <a:endParaRPr sz="1500">
              <a:solidFill>
                <a:srgbClr val="333333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333333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1C4587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Athletic improvements: </a:t>
            </a:r>
            <a:r>
              <a:rPr lang="en-US" sz="1500">
                <a:solidFill>
                  <a:srgbClr val="333333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Restoration of the Field House windows 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26"/>
          <p:cNvSpPr/>
          <p:nvPr/>
        </p:nvSpPr>
        <p:spPr>
          <a:xfrm>
            <a:off x="606475" y="933850"/>
            <a:ext cx="4020300" cy="388800"/>
          </a:xfrm>
          <a:prstGeom prst="roundRect">
            <a:avLst>
              <a:gd name="adj" fmla="val 16667"/>
            </a:avLst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Overall project: 4% complete</a:t>
            </a:r>
            <a:endParaRPr sz="16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3" name="Google Shape;20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3840" y="939787"/>
            <a:ext cx="3357361" cy="2518024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4" name="Google Shape;204;p26"/>
          <p:cNvPicPr preferRelativeResize="0"/>
          <p:nvPr/>
        </p:nvPicPr>
        <p:blipFill rotWithShape="1">
          <a:blip r:embed="rId4">
            <a:alphaModFix/>
          </a:blip>
          <a:srcRect l="8359" r="9847"/>
          <a:stretch/>
        </p:blipFill>
        <p:spPr>
          <a:xfrm>
            <a:off x="4626775" y="2924975"/>
            <a:ext cx="2746199" cy="1890150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Madison ES: Current Project Scope &amp; Budget</a:t>
            </a:r>
            <a:endParaRPr/>
          </a:p>
        </p:txBody>
      </p:sp>
      <p:sp>
        <p:nvSpPr>
          <p:cNvPr id="210" name="Google Shape;210;p27"/>
          <p:cNvSpPr txBox="1"/>
          <p:nvPr/>
        </p:nvSpPr>
        <p:spPr>
          <a:xfrm>
            <a:off x="606475" y="1397325"/>
            <a:ext cx="4572600" cy="32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Scope: </a:t>
            </a:r>
            <a:endParaRPr b="1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Montserrat"/>
              <a:buChar char="●"/>
            </a:pPr>
            <a:r>
              <a:rPr lang="en-US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New secured vestibule 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Montserrat"/>
              <a:buChar char="●"/>
            </a:pPr>
            <a:r>
              <a:rPr lang="en-US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New interior and exterior security cameras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Montserrat"/>
              <a:buChar char="●"/>
            </a:pPr>
            <a:r>
              <a:rPr lang="en-US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New or replacement of outdoor learning opportunities 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Montserrat"/>
              <a:buChar char="●"/>
            </a:pPr>
            <a:r>
              <a:rPr lang="en-US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Renovate or gym and physical education classrooms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Montserrat"/>
              <a:buChar char="●"/>
            </a:pPr>
            <a:r>
              <a:rPr lang="en-US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Re-paving and re-surfacing parking lots and driveways 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Montserrat"/>
              <a:buChar char="●"/>
            </a:pPr>
            <a:r>
              <a:rPr lang="en-US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Overhaul or replacement of all classrooms and science labs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Montserrat"/>
              <a:buChar char="●"/>
            </a:pPr>
            <a:r>
              <a:rPr lang="en-US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Overhaul or replacement of special education classrooms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Montserrat"/>
              <a:buChar char="●"/>
            </a:pPr>
            <a:r>
              <a:rPr lang="en-US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Overhaul or replacement of student dining and kitchen 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Montserrat"/>
              <a:buChar char="●"/>
            </a:pPr>
            <a:r>
              <a:rPr lang="en-US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Overhaul or replacement of main office and main entrance to include secures vestibule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Montserrat"/>
              <a:buChar char="●"/>
            </a:pPr>
            <a:r>
              <a:rPr lang="en-US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Replace old exterior windows with new energy efficient windows in spaces receiving renovations 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Montserrat"/>
              <a:buChar char="●"/>
            </a:pPr>
            <a:r>
              <a:rPr lang="en-US" sz="10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Complete overhaul and update to mechanical systems to the latest energy efficiency and indoor air quality standards. </a:t>
            </a:r>
            <a:endParaRPr sz="13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27"/>
          <p:cNvSpPr txBox="1"/>
          <p:nvPr/>
        </p:nvSpPr>
        <p:spPr>
          <a:xfrm>
            <a:off x="636600" y="929325"/>
            <a:ext cx="47355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Total Budget*: $28.9 million</a:t>
            </a:r>
            <a:endParaRPr sz="2200" b="1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27"/>
          <p:cNvSpPr txBox="1"/>
          <p:nvPr/>
        </p:nvSpPr>
        <p:spPr>
          <a:xfrm>
            <a:off x="5179074" y="4058025"/>
            <a:ext cx="38901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*Includes architectural, engineering, surveys, permits, construction costs and FF&amp;E</a:t>
            </a:r>
            <a:endParaRPr sz="1300" b="1" i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3" name="Google Shape;2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7425" y="1610975"/>
            <a:ext cx="3467223" cy="2310918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/>
          <p:nvPr/>
        </p:nvSpPr>
        <p:spPr>
          <a:xfrm>
            <a:off x="501775" y="1668175"/>
            <a:ext cx="48225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Madison is a Phase 3 project</a:t>
            </a:r>
            <a:b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17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Construction estimates for most Phase 3 projects exceed project budget</a:t>
            </a:r>
            <a:b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17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As we review Phase 3 projects, key factors to consider include next round of Rightsizing and SAISD Master Plan 2045</a:t>
            </a:r>
            <a:endParaRPr sz="22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" name="Google Shape;219;p28"/>
          <p:cNvSpPr txBox="1">
            <a:spLocks noGrp="1"/>
          </p:cNvSpPr>
          <p:nvPr>
            <p:ph type="body" idx="1"/>
          </p:nvPr>
        </p:nvSpPr>
        <p:spPr>
          <a:xfrm>
            <a:off x="606451" y="303848"/>
            <a:ext cx="79311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 sz="2200"/>
              <a:t>Phase 3 Projects</a:t>
            </a:r>
            <a:endParaRPr sz="2200"/>
          </a:p>
        </p:txBody>
      </p:sp>
      <p:sp>
        <p:nvSpPr>
          <p:cNvPr id="220" name="Google Shape;220;p28"/>
          <p:cNvSpPr txBox="1"/>
          <p:nvPr/>
        </p:nvSpPr>
        <p:spPr>
          <a:xfrm>
            <a:off x="606475" y="863575"/>
            <a:ext cx="47655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Most Phase 3 projects are </a:t>
            </a:r>
            <a:endParaRPr sz="2100" b="1" i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in the design phase </a:t>
            </a:r>
            <a:endParaRPr sz="2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1" name="Google Shape;22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975" y="939775"/>
            <a:ext cx="2954800" cy="285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Purpose of Today’s Meeting</a:t>
            </a:r>
            <a:endParaRPr/>
          </a:p>
        </p:txBody>
      </p:sp>
      <p:sp>
        <p:nvSpPr>
          <p:cNvPr id="79" name="Google Shape;79;p11"/>
          <p:cNvSpPr txBox="1"/>
          <p:nvPr/>
        </p:nvSpPr>
        <p:spPr>
          <a:xfrm>
            <a:off x="606475" y="939775"/>
            <a:ext cx="47655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457200" lvl="0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Bond 2020 Program Update</a:t>
            </a:r>
            <a:b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Major renovation updates for:</a:t>
            </a: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○"/>
            </a:pPr>
            <a:r>
              <a:rPr lang="en-US" sz="1750" b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Longfellow Middle School</a:t>
            </a:r>
            <a:endParaRPr sz="1750" b="1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○"/>
            </a:pPr>
            <a:r>
              <a:rPr lang="en-US" sz="1750" b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Jefferson High School</a:t>
            </a:r>
            <a:endParaRPr sz="1750" b="1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○"/>
            </a:pPr>
            <a:r>
              <a:rPr lang="en-US" sz="1750" b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Madison Elementary</a:t>
            </a:r>
            <a:endParaRPr sz="1750" b="1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50" b="1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Facility Condition Assessment and master planning</a:t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976" y="994828"/>
            <a:ext cx="2318000" cy="232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Next Round of Rightsizing</a:t>
            </a:r>
            <a:endParaRPr/>
          </a:p>
        </p:txBody>
      </p:sp>
      <p:sp>
        <p:nvSpPr>
          <p:cNvPr id="227" name="Google Shape;227;p29"/>
          <p:cNvSpPr txBox="1"/>
          <p:nvPr/>
        </p:nvSpPr>
        <p:spPr>
          <a:xfrm>
            <a:off x="537575" y="2792875"/>
            <a:ext cx="4834500" cy="16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SAISD still has more schools than it needs for current student population of about 44,000</a:t>
            </a:r>
            <a:b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17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Kicking off Master Plan 2045 to guide future downsizing efforts</a:t>
            </a:r>
            <a:endParaRPr sz="22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8" name="Google Shape;22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2100" y="939773"/>
            <a:ext cx="2877500" cy="276227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9"/>
          <p:cNvSpPr txBox="1"/>
          <p:nvPr/>
        </p:nvSpPr>
        <p:spPr>
          <a:xfrm>
            <a:off x="635625" y="936300"/>
            <a:ext cx="4736400" cy="15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In May 2024, the Board of Trustees requested recommendations for next round of Rightsizing</a:t>
            </a:r>
            <a:endParaRPr sz="200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About the Master Plan</a:t>
            </a:r>
            <a:endParaRPr/>
          </a:p>
        </p:txBody>
      </p:sp>
      <p:pic>
        <p:nvPicPr>
          <p:cNvPr id="235" name="Google Shape;23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1200" y="968075"/>
            <a:ext cx="6796109" cy="313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0"/>
          <p:cNvSpPr txBox="1"/>
          <p:nvPr/>
        </p:nvSpPr>
        <p:spPr>
          <a:xfrm>
            <a:off x="606475" y="939775"/>
            <a:ext cx="2844300" cy="19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Master Plan 2045 will provide significant data for each SAISD facility</a:t>
            </a:r>
            <a:endParaRPr sz="200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242" name="Google Shape;242;p31"/>
          <p:cNvSpPr txBox="1"/>
          <p:nvPr/>
        </p:nvSpPr>
        <p:spPr>
          <a:xfrm>
            <a:off x="606475" y="939775"/>
            <a:ext cx="4605300" cy="23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457200" lvl="0" indent="-3302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Kick off the facility master planning process to chart </a:t>
            </a:r>
            <a:r>
              <a:rPr lang="en-US" sz="1600" b="1" i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a new way forward </a:t>
            </a: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facilities in SAISD</a:t>
            </a:r>
            <a:b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Capital Development &amp; Construction Services will be following up with Madison principal to discuss formation of Project Advisory Team (PAT).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3" name="Google Shape;24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4375" y="939775"/>
            <a:ext cx="2610375" cy="152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408441">
            <a:off x="4879146" y="3521375"/>
            <a:ext cx="1226633" cy="111225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2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Bond Update &amp; News</a:t>
            </a:r>
            <a:endParaRPr/>
          </a:p>
        </p:txBody>
      </p:sp>
      <p:sp>
        <p:nvSpPr>
          <p:cNvPr id="250" name="Google Shape;250;p32"/>
          <p:cNvSpPr txBox="1"/>
          <p:nvPr/>
        </p:nvSpPr>
        <p:spPr>
          <a:xfrm>
            <a:off x="606475" y="939775"/>
            <a:ext cx="36201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Bond.saisd.net</a:t>
            </a:r>
            <a:b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3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individual project updates, upcoming events, and more</a:t>
            </a:r>
            <a:endParaRPr sz="1300"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606475" y="2933100"/>
            <a:ext cx="3620100" cy="10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Social media</a:t>
            </a:r>
            <a:b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3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Follow </a:t>
            </a:r>
            <a:r>
              <a:rPr lang="en-US" sz="1300" b="1" i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SanAntonioISD</a:t>
            </a:r>
            <a:r>
              <a:rPr lang="en-US" sz="13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on Facebook, Instagram, and LinkedIn for bond progress and event info</a:t>
            </a:r>
            <a:endParaRPr sz="1300"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2" name="Google Shape;25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0925" y="4151150"/>
            <a:ext cx="568065" cy="6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275" y="4101275"/>
            <a:ext cx="538132" cy="6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0525" y="4132750"/>
            <a:ext cx="538125" cy="61258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 txBox="1"/>
          <p:nvPr/>
        </p:nvSpPr>
        <p:spPr>
          <a:xfrm>
            <a:off x="606475" y="1936438"/>
            <a:ext cx="36201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Campus website</a:t>
            </a:r>
            <a:b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3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Quick link to your school’s bond page via your campus homepage</a:t>
            </a:r>
            <a:endParaRPr sz="1300"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6" name="Google Shape;256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62625" y="853375"/>
            <a:ext cx="3230427" cy="2659874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7" name="Google Shape;257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9900" y="2492825"/>
            <a:ext cx="2145826" cy="1956225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3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Questions</a:t>
            </a:r>
            <a:endParaRPr/>
          </a:p>
        </p:txBody>
      </p:sp>
      <p:pic>
        <p:nvPicPr>
          <p:cNvPr id="263" name="Google Shape;26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375" y="1154325"/>
            <a:ext cx="3486226" cy="322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/>
          <p:nvPr/>
        </p:nvSpPr>
        <p:spPr>
          <a:xfrm>
            <a:off x="5409500" y="1751525"/>
            <a:ext cx="3306600" cy="9627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381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2"/>
          <p:cNvSpPr/>
          <p:nvPr/>
        </p:nvSpPr>
        <p:spPr>
          <a:xfrm>
            <a:off x="650650" y="1751525"/>
            <a:ext cx="4499700" cy="3088800"/>
          </a:xfrm>
          <a:prstGeom prst="rect">
            <a:avLst/>
          </a:prstGeom>
          <a:solidFill>
            <a:srgbClr val="073763"/>
          </a:solidFill>
          <a:ln>
            <a:noFill/>
          </a:ln>
          <a:effectLst>
            <a:outerShdw blurRad="57150" dist="381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Bond 2020 Approval</a:t>
            </a:r>
            <a:endParaRPr/>
          </a:p>
        </p:txBody>
      </p:sp>
      <p:sp>
        <p:nvSpPr>
          <p:cNvPr id="88" name="Google Shape;88;p12"/>
          <p:cNvSpPr txBox="1"/>
          <p:nvPr/>
        </p:nvSpPr>
        <p:spPr>
          <a:xfrm>
            <a:off x="606475" y="861525"/>
            <a:ext cx="81096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 November 2020, voters approved </a:t>
            </a:r>
            <a:endParaRPr sz="2200" b="1" i="1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two propositions totaling $1.3 billion:</a:t>
            </a:r>
            <a:endParaRPr sz="2200" b="1" i="1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2"/>
          <p:cNvSpPr txBox="1"/>
          <p:nvPr/>
        </p:nvSpPr>
        <p:spPr>
          <a:xfrm>
            <a:off x="737450" y="1751525"/>
            <a:ext cx="44358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PROP A</a:t>
            </a:r>
            <a:endParaRPr sz="17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$1.21 billion for: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Char char="●"/>
            </a:pPr>
            <a:r>
              <a:rPr lang="en-US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Campus renovations/upgrades, including HVAC upgrades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Char char="●"/>
            </a:pPr>
            <a:r>
              <a:rPr lang="en-US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Security upgrades at all schools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Char char="●"/>
            </a:pPr>
            <a:r>
              <a:rPr lang="en-US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Replacement of air-conditioning chillers more than 15 years old at schools not receiving major renovations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Char char="●"/>
            </a:pPr>
            <a:r>
              <a:rPr lang="en-US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school models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50">
              <a:solidFill>
                <a:schemeClr val="lt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2"/>
          <p:cNvSpPr txBox="1"/>
          <p:nvPr/>
        </p:nvSpPr>
        <p:spPr>
          <a:xfrm>
            <a:off x="5466650" y="1748025"/>
            <a:ext cx="3194100" cy="9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PROP B</a:t>
            </a:r>
            <a:endParaRPr sz="1700" b="1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$90 million for technology upgrades for all schools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3"/>
          <p:cNvPicPr preferRelativeResize="0"/>
          <p:nvPr/>
        </p:nvPicPr>
        <p:blipFill rotWithShape="1">
          <a:blip r:embed="rId3">
            <a:alphaModFix/>
          </a:blip>
          <a:srcRect t="18058" b="21013"/>
          <a:stretch/>
        </p:blipFill>
        <p:spPr>
          <a:xfrm>
            <a:off x="606057" y="937025"/>
            <a:ext cx="7663570" cy="356847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Bond 2020 Planning</a:t>
            </a:r>
            <a:endParaRPr/>
          </a:p>
        </p:txBody>
      </p:sp>
      <p:sp>
        <p:nvSpPr>
          <p:cNvPr id="97" name="Google Shape;97;p13"/>
          <p:cNvSpPr/>
          <p:nvPr/>
        </p:nvSpPr>
        <p:spPr>
          <a:xfrm>
            <a:off x="594075" y="940447"/>
            <a:ext cx="3570300" cy="15210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>
            <a:outerShdw blurRad="642938" dist="95250" dir="6960000" algn="bl" rotWithShape="0">
              <a:srgbClr val="000000">
                <a:alpha val="6499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73763"/>
              </a:solidFill>
            </a:endParaRPr>
          </a:p>
        </p:txBody>
      </p:sp>
      <p:sp>
        <p:nvSpPr>
          <p:cNvPr id="98" name="Google Shape;98;p13"/>
          <p:cNvSpPr txBox="1"/>
          <p:nvPr/>
        </p:nvSpPr>
        <p:spPr>
          <a:xfrm>
            <a:off x="691571" y="1012053"/>
            <a:ext cx="3841800" cy="14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Renovation projects were planned pre-pandemic</a:t>
            </a:r>
            <a:br>
              <a:rPr lang="en-US" sz="2000" b="1" i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000" b="1" i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using standard estimates </a:t>
            </a:r>
            <a:endParaRPr sz="2000" b="1" i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of 4%-5% for inflation</a:t>
            </a:r>
            <a:endParaRPr sz="20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Pandemic Impacts</a:t>
            </a:r>
            <a:endParaRPr/>
          </a:p>
        </p:txBody>
      </p:sp>
      <p:sp>
        <p:nvSpPr>
          <p:cNvPr id="104" name="Google Shape;104;p14"/>
          <p:cNvSpPr txBox="1"/>
          <p:nvPr/>
        </p:nvSpPr>
        <p:spPr>
          <a:xfrm>
            <a:off x="606475" y="939775"/>
            <a:ext cx="48465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606475" y="2098800"/>
            <a:ext cx="4407000" cy="25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Unprecedented inflation </a:t>
            </a:r>
            <a:endParaRPr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9725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○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Average of </a:t>
            </a:r>
            <a:r>
              <a:rPr lang="en-US" sz="175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25-30% </a:t>
            </a:r>
            <a:endParaRPr sz="175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9725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○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Preliminary estimates for all projects came in over budget</a:t>
            </a:r>
            <a:b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Supply chain issues</a:t>
            </a:r>
            <a:endParaRPr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Labor shortages</a:t>
            </a:r>
            <a:endParaRPr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606475" y="861525"/>
            <a:ext cx="52011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And then the global pandemic </a:t>
            </a:r>
            <a:endParaRPr sz="2200" b="1" i="1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hit, bringing with it significant construction pressures:</a:t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400" y="863575"/>
            <a:ext cx="2698950" cy="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District Response</a:t>
            </a:r>
            <a:endParaRPr/>
          </a:p>
        </p:txBody>
      </p:sp>
      <p:sp>
        <p:nvSpPr>
          <p:cNvPr id="113" name="Google Shape;113;p15"/>
          <p:cNvSpPr txBox="1"/>
          <p:nvPr/>
        </p:nvSpPr>
        <p:spPr>
          <a:xfrm>
            <a:off x="635625" y="860100"/>
            <a:ext cx="51555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 tremendous amount of work went into salvaging Bond 2020:</a:t>
            </a:r>
            <a:endParaRPr sz="2000" b="1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530275" y="1655100"/>
            <a:ext cx="50817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457200" lvl="0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Bond expenses examined at a program and a project level to identify savings</a:t>
            </a: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A number of program-wide cost-saving measures implemented</a:t>
            </a: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○"/>
            </a:pPr>
            <a:r>
              <a:rPr lang="en-US" sz="175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Example:</a:t>
            </a:r>
            <a:r>
              <a:rPr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5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project start dates staggered through phasing</a:t>
            </a:r>
            <a:endParaRPr sz="175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Every major renovation project </a:t>
            </a:r>
            <a:b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reviewed to get as close to budget as possible</a:t>
            </a:r>
            <a:endParaRPr sz="200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3375" y="956775"/>
            <a:ext cx="3227225" cy="2947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How Can Bond Funds Be Used?</a:t>
            </a:r>
            <a:endParaRPr/>
          </a:p>
        </p:txBody>
      </p:sp>
      <p:pic>
        <p:nvPicPr>
          <p:cNvPr id="121" name="Google Shape;12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961325"/>
            <a:ext cx="7425275" cy="363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Rightsizing Impact </a:t>
            </a:r>
            <a:endParaRPr/>
          </a:p>
        </p:txBody>
      </p:sp>
      <p:sp>
        <p:nvSpPr>
          <p:cNvPr id="127" name="Google Shape;127;p17"/>
          <p:cNvSpPr txBox="1"/>
          <p:nvPr/>
        </p:nvSpPr>
        <p:spPr>
          <a:xfrm>
            <a:off x="635625" y="936300"/>
            <a:ext cx="4736400" cy="1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 2023, the Board of Trustees voted on a plan to consolidate SAISD schools</a:t>
            </a:r>
            <a:endParaRPr sz="2000" b="1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621225" y="2217525"/>
            <a:ext cx="4765200" cy="21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457200" lvl="0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Ripple effect on the bond program</a:t>
            </a: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7 of the campuses to be consolidated were slated for renovations (leaving 29 major renovations projects)</a:t>
            </a: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Receiving campuses had immediate needs to accommodate larger student populations</a:t>
            </a:r>
            <a:endParaRPr sz="175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9" name="Google Shape;12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425" y="979900"/>
            <a:ext cx="3066675" cy="18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>
            <a:spLocks noGrp="1"/>
          </p:cNvSpPr>
          <p:nvPr>
            <p:ph type="body" idx="1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Funds From Canceled Bond Projects</a:t>
            </a:r>
            <a:endParaRPr/>
          </a:p>
        </p:txBody>
      </p:sp>
      <p:sp>
        <p:nvSpPr>
          <p:cNvPr id="135" name="Google Shape;135;p18"/>
          <p:cNvSpPr txBox="1"/>
          <p:nvPr/>
        </p:nvSpPr>
        <p:spPr>
          <a:xfrm>
            <a:off x="606475" y="863575"/>
            <a:ext cx="79311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Funds returned to the overall bond program for areas of critical need across the district, including at campuses receiving students through Rightsizing</a:t>
            </a:r>
            <a:endParaRPr sz="2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606475" y="2034475"/>
            <a:ext cx="4765500" cy="25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457200" lvl="0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Bond 2020 Citizens Advisory Committee supported the use of returned bond funds for the following priority areas: </a:t>
            </a:r>
            <a:endParaRPr sz="17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39725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❏"/>
            </a:pPr>
            <a:r>
              <a:rPr lang="en-US" sz="175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HVAC</a:t>
            </a:r>
            <a:endParaRPr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39725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❏"/>
            </a:pPr>
            <a:r>
              <a:rPr lang="en-US" sz="175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Security upgrades</a:t>
            </a:r>
            <a:endParaRPr sz="175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39725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❏"/>
            </a:pPr>
            <a:r>
              <a:rPr lang="en-US" sz="175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Restoration of scope to address critical needs</a:t>
            </a:r>
            <a:endParaRPr sz="175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7" name="Google Shape;1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2100" y="2059387"/>
            <a:ext cx="2840627" cy="229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995</Words>
  <Application>Microsoft Macintosh PowerPoint</Application>
  <PresentationFormat>On-screen Show (16:9)</PresentationFormat>
  <Paragraphs>137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Calibri</vt:lpstr>
      <vt:lpstr>Rockwell</vt:lpstr>
      <vt:lpstr>Montserrat</vt:lpstr>
      <vt:lpstr>Montserrat SemiBold</vt:lpstr>
      <vt:lpstr>Helvetica Neue</vt:lpstr>
      <vt:lpstr>Arial</vt:lpstr>
      <vt:lpstr>Montserrat ExtraBold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SANCHEZ, RUBEN M</cp:lastModifiedBy>
  <cp:revision>1</cp:revision>
  <dcterms:modified xsi:type="dcterms:W3CDTF">2025-02-20T16:26:18Z</dcterms:modified>
</cp:coreProperties>
</file>